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C2E7A6-1E62-41D7-939B-66BF126CF701}" v="199" dt="2022-05-29T05:03:32.3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4" d="100"/>
          <a:sy n="104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35397-9764-4954-B905-345D85119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939D59-AA07-4C5B-A0F6-7D6D03B2B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D177D-D0F3-480D-A371-24A85EC4E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5CA8-4160-4667-BF52-166941C1A27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52E27-2969-4D0E-8B1B-C6DCE54F9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F9CE9-0C43-46B0-A453-EDFBEE4AE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C5D8-EA5D-419E-8804-0CCDD47FB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93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75070-E618-45BA-A3FC-4C8554D3D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E4975-2129-41C5-A66D-D77B8DB5EF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F52E2-038B-431A-A303-1B3955CE0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5CA8-4160-4667-BF52-166941C1A27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DA36A-64B0-4E82-9760-3C383E79A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B43A5-A24F-4BB6-9220-5781C76D4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C5D8-EA5D-419E-8804-0CCDD47FB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680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B68998-3207-4D3C-9BF4-836A37854D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D6E583-73A4-49EA-8C9C-8804344B7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F0647-03E0-4706-865E-C6A2B389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5CA8-4160-4667-BF52-166941C1A27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6B258-B2D7-452C-9DCD-EBF46781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D290C-AB5B-4560-8017-5A657EEA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C5D8-EA5D-419E-8804-0CCDD47FB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69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15661-545B-49D5-A0A6-F307B775A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8EFEB-FBCD-44F7-BCD9-EF1F52221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42F09-4852-42CB-BDB1-834FEF6AF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5CA8-4160-4667-BF52-166941C1A27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C6FC1-88A2-48E9-A61A-9259889F8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A537F-D803-424A-A785-E7DF0E153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C5D8-EA5D-419E-8804-0CCDD47FB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99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B5E8C-0DCE-46D9-98A8-CF686A1F9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420D1-72CF-42DB-A109-0E4AF6274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AC1EB4-3249-4E88-B7E0-E787BC431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5CA8-4160-4667-BF52-166941C1A27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68B78-1AE3-4E0F-BDDE-88EDC929A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AE88A-EDE8-4F5A-B6E0-10FECF99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C5D8-EA5D-419E-8804-0CCDD47FB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24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CCCFB-1BB1-44AA-8E31-B720701DB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5989F-046F-4356-A305-39C340F81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EE9FD-2422-43E2-8E40-8A33A0178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6C59A-6499-42F6-84AE-528612E0D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5CA8-4160-4667-BF52-166941C1A27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DB994-3F70-4574-A599-EB3210DDF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39517-47AA-476E-8207-32A61F321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C5D8-EA5D-419E-8804-0CCDD47FB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9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854A5-EBA8-4ABC-A8BA-39419AA42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B200D-6BA8-4F00-9CEE-C280DE89F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5820B9-4385-49F5-B68E-D39223E56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6B2F1D-E0E1-4121-AE73-6BA9B04373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3C1455-93FB-4919-8D5C-599E163536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DE23AF-9696-465A-80D8-AC6B42DB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5CA8-4160-4667-BF52-166941C1A27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B7B813-E672-401F-8C3C-8418C9EC1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A94306-4A71-44BB-AB1A-7643B888D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C5D8-EA5D-419E-8804-0CCDD47FB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9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D78B-460C-49EA-9F1D-7D51AEE8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A9A744-4A7C-4F4E-916D-44145C835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5CA8-4160-4667-BF52-166941C1A27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DA9CF-B5D4-4340-80A8-B99A73C5C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682589-7395-4A54-BA7A-21255BEE1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C5D8-EA5D-419E-8804-0CCDD47FB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382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03C6DE-E75A-478D-9CC1-F9E48E56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5CA8-4160-4667-BF52-166941C1A27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FDF18F-C481-42F6-8F01-8C4D8C775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0A273A-52D8-483A-974A-28453822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C5D8-EA5D-419E-8804-0CCDD47FB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84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ECA43-3F65-405E-990F-4843DDA2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E3388-F550-473D-B839-EB691AED2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962C3-6A49-44C2-82B1-F40E1806D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A7E1EB-3DD4-4CBB-A829-1FBFFF959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5CA8-4160-4667-BF52-166941C1A27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0990F-ECD5-4DE5-BF29-CA16020D9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A0D0-5A1B-4B28-8DCF-75763D9BC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C5D8-EA5D-419E-8804-0CCDD47FB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551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81FA1-428C-4780-B110-74FB7312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0BABE6-2E36-4D4B-B692-DFDE0BFEC6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5B4D3-7237-4CC6-BB5A-826FF3E30C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84094C-F65D-4277-A552-364A31A4B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5CA8-4160-4667-BF52-166941C1A27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B8417-DE91-4E7D-BE0F-272490543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D78E1E-8F94-4F48-BA54-27D3A20B3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45C5D8-EA5D-419E-8804-0CCDD47FB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5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ED9135-84E7-41FE-9A5E-C14E0C83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C0BA3-D206-4B40-BBDD-2F6274C8F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28755-B0CF-420A-8A0B-0497D196B5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A5CA8-4160-4667-BF52-166941C1A27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C5A3B-FC18-42CF-ACD8-FB375979F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3B6CC-1D4F-4C1F-AFDC-07EAD6DE4A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5C5D8-EA5D-419E-8804-0CCDD47FBF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14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juturu/predicting-the-stock-market-ok-well-not-exactly-but-it-could-be-possible-9bf912504ee5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wpixel.com/image/377974/gears-and-cogs-machin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lkingdrugs.org/barbados-to-legalise-medical-cannabis-hold-referendum-on-recreational-legalisation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lkingdrugs.org/barbados-to-legalise-medical-cannabis-hold-referendum-on-recreational-legalisation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lkingdrugs.org/barbados-to-legalise-medical-cannabis-hold-referendum-on-recreational-legalisation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lkingdrugs.org/barbados-to-legalise-medical-cannabis-hold-referendum-on-recreational-legalisation" TargetMode="External"/><Relationship Id="rId7" Type="http://schemas.openxmlformats.org/officeDocument/2006/relationships/image" Target="../media/image3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lkingdrugs.org/barbados-to-legalise-medical-cannabis-hold-referendum-on-recreational-legalisation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eachonline.ca/tools-trends/exploring-future-education/2016-look-future-online-learning-part-2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money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money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ssippitoday.org/2020/03/29/stock-market-dive-brings-attention-to-that-third-rail-state-pension-pla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ssippitoday.org/2020/03/29/stock-market-dive-brings-attention-to-that-third-rail-state-pension-pla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ississippitoday.org/2020/03/29/stock-market-dive-brings-attention-to-that-third-rail-state-pension-pla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png"/><Relationship Id="rId4" Type="http://schemas.openxmlformats.org/officeDocument/2006/relationships/hyperlink" Target="https://www.flickr.com/photos/59937401@N07/585801191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59937401@N07/5858011914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awpixel.com/image/377974/gears-and-cogs-machin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B0E7-7656-481F-9408-307D8C8653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Cannabis Stock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E4E9EB-19D3-4720-A9A2-DDDD3D434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noFill/>
        </p:spPr>
        <p:txBody>
          <a:bodyPr/>
          <a:lstStyle/>
          <a:p>
            <a:endParaRPr lang="en-US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 Kipper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Capstone Project, August 2, 2021 Cohort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585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11272-056D-479C-94CA-4221A1CC5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latin typeface="+mn-lt"/>
              </a:rPr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7D095-7F13-4525-A3A1-98F72A980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ach model only used as many dates as were available in the target stock.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90/10 split for training and testing.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models were scored using root mean squared error (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rmse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stock was run through the seven combinations and the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rmse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was recorded for each in a hyper table.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lowest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rmse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understood as the best performing model in this analysis.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hyper table was sorted by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rmse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only the top performer was saved.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 were gathered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into a final hyper table to see which of the seven combinations performed best for each target stock.</a:t>
            </a:r>
          </a:p>
        </p:txBody>
      </p:sp>
    </p:spTree>
    <p:extLst>
      <p:ext uri="{BB962C8B-B14F-4D97-AF65-F5344CB8AC3E}">
        <p14:creationId xmlns:p14="http://schemas.microsoft.com/office/powerpoint/2010/main" val="243048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7016A-CD69-4B39-8CCE-8CCA3072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latin typeface="+mn-lt"/>
              </a:rPr>
              <a:t>Results</a:t>
            </a:r>
          </a:p>
        </p:txBody>
      </p:sp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E5FA958E-C8B6-426A-8B6F-BD0CA7C72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5428" y="1958543"/>
            <a:ext cx="11701144" cy="381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289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64C9A6-C9A1-42AB-9A9E-ADF2C4E94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Results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169CB-BF06-4BF7-89D7-DD8BF93BF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 the results of the hyper table, I ran a basic simulation of hypothetical trades using my model on the best performing combination of explanatory variables for each target stock. 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 premise for the simulation is: if the predicted closing price is greater than the actual Open price, then we sell 100 shares at the actual Closing price. 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sum of all the trades made, based on these criteria, is given.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following slides include the plots for the best performing model run for each stock along with the simulation gains based on the model.</a:t>
            </a:r>
          </a:p>
        </p:txBody>
      </p:sp>
    </p:spTree>
    <p:extLst>
      <p:ext uri="{BB962C8B-B14F-4D97-AF65-F5344CB8AC3E}">
        <p14:creationId xmlns:p14="http://schemas.microsoft.com/office/powerpoint/2010/main" val="757030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0448-D295-44DD-81AA-CFDA8CD7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830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u="sng" dirty="0">
                <a:latin typeface="+mn-lt"/>
              </a:rPr>
              <a:t>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E994555-806F-4F5D-AE73-98C6BD981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1146178"/>
              </p:ext>
            </p:extLst>
          </p:nvPr>
        </p:nvGraphicFramePr>
        <p:xfrm>
          <a:off x="835964" y="769763"/>
          <a:ext cx="10515600" cy="5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01408880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22914330"/>
                    </a:ext>
                  </a:extLst>
                </a:gridCol>
              </a:tblGrid>
              <a:tr h="2277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CGC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CRLBF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26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919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CRON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CURLF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682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37571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540300B-46AD-41F2-8C40-428120201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63" y="1173768"/>
            <a:ext cx="5219519" cy="222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2C81F4-4FB1-47E1-A006-D6039BFA3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162" y="1173768"/>
            <a:ext cx="5125965" cy="2221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B7833E-05C3-4F89-907F-1798235B90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664" y="3821141"/>
            <a:ext cx="5218400" cy="24318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D6AF9D-84DF-49D7-8D4C-D0F01E0C8B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3162" y="3821140"/>
            <a:ext cx="5125965" cy="243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32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0448-D295-44DD-81AA-CFDA8CD7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8302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b="1" u="sng" dirty="0">
                <a:latin typeface="+mn-lt"/>
              </a:rPr>
              <a:t>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E994555-806F-4F5D-AE73-98C6BD981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9556553"/>
              </p:ext>
            </p:extLst>
          </p:nvPr>
        </p:nvGraphicFramePr>
        <p:xfrm>
          <a:off x="835964" y="769763"/>
          <a:ext cx="10515600" cy="558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01408880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22914330"/>
                    </a:ext>
                  </a:extLst>
                </a:gridCol>
              </a:tblGrid>
              <a:tr h="2277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GTBIF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IIPR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26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919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TCNNF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TLRY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682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375714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95E6A81-5A43-4591-8B0A-7BC475E9D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64" y="1162108"/>
            <a:ext cx="5195381" cy="2172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E5AA85-4D52-446C-8AF4-C9330013E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657" y="1162109"/>
            <a:ext cx="5126179" cy="21722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40DA83-74C4-4FC2-9AEB-8C810D685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964" y="3847580"/>
            <a:ext cx="5195381" cy="24239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6AEE81-75B7-438B-A23E-FAA832897D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0657" y="3847582"/>
            <a:ext cx="5126179" cy="242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66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0448-D295-44DD-81AA-CFDA8CD7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9420"/>
          </a:xfrm>
        </p:spPr>
        <p:txBody>
          <a:bodyPr>
            <a:normAutofit/>
          </a:bodyPr>
          <a:lstStyle/>
          <a:p>
            <a:pPr algn="ctr"/>
            <a:r>
              <a:rPr lang="en-US" sz="2400" b="1" u="sng" dirty="0">
                <a:latin typeface="+mn-lt"/>
              </a:rPr>
              <a:t>Results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E994555-806F-4F5D-AE73-98C6BD981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823370"/>
              </p:ext>
            </p:extLst>
          </p:nvPr>
        </p:nvGraphicFramePr>
        <p:xfrm>
          <a:off x="838200" y="1259291"/>
          <a:ext cx="1051560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014088802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22914330"/>
                    </a:ext>
                  </a:extLst>
                </a:gridCol>
              </a:tblGrid>
              <a:tr h="227764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TRSSF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VRNOF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7261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991907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total gains using just these 10 cannabis stocks and my basic simulation yields $31,786.00. 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459787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D2FC0FE-A3D9-45E8-A3BE-FC49B570F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72" y="1665358"/>
            <a:ext cx="5102290" cy="27420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B96263-4D7B-4D52-AB8A-B68D3A75C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137" y="1673902"/>
            <a:ext cx="5102288" cy="274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52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8288F-A183-4332-AEF3-F41F66DA7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latin typeface="+mn-lt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5EE82-4E97-4666-B4BE-5106BA25F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would like to perform these predictions using ARIMA models, LSTM neural networks, or both methods to compare the results.</a:t>
            </a: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Although my focus was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combination of explanatory variables that can be included in the multiple regression model to yield the best results, there are other regression models available.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would have liked to include a ‘Buy’ simulation, but to be consistent with the ‘Sell’ simulation, I would have to re-run the models using the ‘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next_Open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’ target variable for all stocks.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22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A15005-E922-461E-8429-A96970E9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b="1" u="sng" kern="1200" dirty="0">
                <a:solidFill>
                  <a:srgbClr val="FFFFFF"/>
                </a:solidFill>
                <a:latin typeface="+mn-lt"/>
                <a:ea typeface="+mj-ea"/>
                <a:cs typeface="+mj-cs"/>
              </a:rPr>
              <a:t>The question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0BE79-4649-4C0E-925C-B669BC4CB9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/>
              <a:t>Can the next day’s price of certain cannabis stocks be reasonably predicted?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76781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3DC044-7BAA-460D-A6E5-386375089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>
                <a:latin typeface="+mn-lt"/>
              </a:rPr>
              <a:t>The Reason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026EF565-26FA-4BAA-AB11-143FF2ACFF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Cannabis used to be illegal in the United States.</a:t>
            </a:r>
          </a:p>
          <a:p>
            <a:r>
              <a:rPr lang="en-U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2012, Colorado and Washington state were the first 2 states to legalize Cannabis for recreational use. </a:t>
            </a:r>
            <a:endParaRPr lang="en-US" sz="22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then, the industry has thrived. </a:t>
            </a:r>
          </a:p>
          <a:p>
            <a:r>
              <a:rPr lang="en-US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Investors in these companies have seen their stock prices rise similar to the dot com bubble of the late 1990s. </a:t>
            </a:r>
          </a:p>
          <a:p>
            <a:r>
              <a:rPr lang="en-US" sz="2200" b="1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should, in no way, be considered sound financial advice and this model should not be used with the hope of realistically striking it rich in the market. </a:t>
            </a:r>
            <a:endParaRPr lang="en-US" sz="2200" b="1" u="sng"/>
          </a:p>
        </p:txBody>
      </p:sp>
    </p:spTree>
    <p:extLst>
      <p:ext uri="{BB962C8B-B14F-4D97-AF65-F5344CB8AC3E}">
        <p14:creationId xmlns:p14="http://schemas.microsoft.com/office/powerpoint/2010/main" val="2709059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CAF285-CC88-4D09-A372-193C27CF5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latin typeface="+mn-lt"/>
              </a:rPr>
              <a:t>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F05ECB-6842-4C66-B355-9E794ADF6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used 10 of the top performing cannabis stocks, 5 cannabis ETFs, and the Dow Jones Industrial average </a:t>
            </a:r>
          </a:p>
          <a:p>
            <a:pPr lvl="1">
              <a:spcBef>
                <a:spcPts val="0"/>
              </a:spcBef>
            </a:pP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CGC – Canopy Growth Corporation</a:t>
            </a:r>
          </a:p>
          <a:p>
            <a:pPr lvl="1">
              <a:spcBef>
                <a:spcPts val="0"/>
              </a:spcBef>
            </a:pP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CRLBF – Cresco Labs Inc</a:t>
            </a:r>
          </a:p>
          <a:p>
            <a:pPr lvl="1">
              <a:spcBef>
                <a:spcPts val="0"/>
              </a:spcBef>
            </a:pP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CRON – Cronos Group Inc</a:t>
            </a:r>
          </a:p>
          <a:p>
            <a:pPr lvl="1">
              <a:spcBef>
                <a:spcPts val="0"/>
              </a:spcBef>
            </a:pP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CURLF – </a:t>
            </a:r>
            <a:r>
              <a:rPr lang="en-US" sz="14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Curaleaf</a:t>
            </a: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Holdings Inc</a:t>
            </a:r>
          </a:p>
          <a:p>
            <a:pPr lvl="1">
              <a:spcBef>
                <a:spcPts val="0"/>
              </a:spcBef>
            </a:pP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GTBIF – Green Thumb Industries Inc</a:t>
            </a:r>
          </a:p>
          <a:p>
            <a:pPr lvl="1">
              <a:spcBef>
                <a:spcPts val="0"/>
              </a:spcBef>
            </a:pP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IIPR – Innovative Industrial Properties Inc</a:t>
            </a:r>
          </a:p>
          <a:p>
            <a:pPr lvl="1">
              <a:spcBef>
                <a:spcPts val="0"/>
              </a:spcBef>
            </a:pP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TCNNF – </a:t>
            </a:r>
            <a:r>
              <a:rPr lang="en-US" sz="14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Trulieve</a:t>
            </a: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Cannabis Corp</a:t>
            </a:r>
          </a:p>
          <a:p>
            <a:pPr lvl="1">
              <a:spcBef>
                <a:spcPts val="0"/>
              </a:spcBef>
            </a:pP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TLRY – Tilray Brands Inc</a:t>
            </a:r>
          </a:p>
          <a:p>
            <a:pPr lvl="1">
              <a:spcBef>
                <a:spcPts val="0"/>
              </a:spcBef>
            </a:pP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TRSSF – </a:t>
            </a:r>
            <a:r>
              <a:rPr lang="en-US" sz="14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TerrAscend</a:t>
            </a: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Corp</a:t>
            </a:r>
          </a:p>
          <a:p>
            <a:pPr lvl="1">
              <a:spcBef>
                <a:spcPts val="0"/>
              </a:spcBef>
            </a:pP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VRNOF – Verano Holdings Corp</a:t>
            </a:r>
          </a:p>
          <a:p>
            <a:pPr lvl="1">
              <a:spcBef>
                <a:spcPts val="0"/>
              </a:spcBef>
            </a:pP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MJ – ETFMG Alternative Harvest ETF</a:t>
            </a:r>
          </a:p>
          <a:p>
            <a:pPr lvl="1">
              <a:spcBef>
                <a:spcPts val="0"/>
              </a:spcBef>
            </a:pP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MSOS – </a:t>
            </a:r>
            <a:r>
              <a:rPr lang="en-US" sz="14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AdvisorShares</a:t>
            </a: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Pure US Cannabis ETF</a:t>
            </a:r>
          </a:p>
          <a:p>
            <a:pPr lvl="1">
              <a:spcBef>
                <a:spcPts val="0"/>
              </a:spcBef>
            </a:pP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YOLO – </a:t>
            </a:r>
            <a:r>
              <a:rPr lang="en-US" sz="1400" b="1" dirty="0" err="1">
                <a:latin typeface="Calibri" panose="020F0502020204030204" pitchFamily="34" charset="0"/>
                <a:cs typeface="Times New Roman" panose="02020603050405020304" pitchFamily="18" charset="0"/>
              </a:rPr>
              <a:t>AdvisorShares</a:t>
            </a: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 Pure Cannabis ETF</a:t>
            </a:r>
          </a:p>
          <a:p>
            <a:pPr lvl="1">
              <a:spcBef>
                <a:spcPts val="0"/>
              </a:spcBef>
            </a:pP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CNBS – Amplify Growth Opportunities ETF</a:t>
            </a:r>
          </a:p>
          <a:p>
            <a:pPr lvl="1">
              <a:spcBef>
                <a:spcPts val="0"/>
              </a:spcBef>
            </a:pP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THCX – The Cannabis ETF</a:t>
            </a:r>
          </a:p>
          <a:p>
            <a:pPr lvl="1">
              <a:spcBef>
                <a:spcPts val="0"/>
              </a:spcBef>
            </a:pPr>
            <a:r>
              <a:rPr lang="en-US" sz="1400" b="1" dirty="0">
                <a:latin typeface="Calibri" panose="020F0502020204030204" pitchFamily="34" charset="0"/>
                <a:cs typeface="Times New Roman" panose="02020603050405020304" pitchFamily="18" charset="0"/>
              </a:rPr>
              <a:t>DJIX – Dow Jones Industrial Average (^DJI)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14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Historical stock performance for all stocks in this project was downloaded from Yahoo! Finance.</a:t>
            </a:r>
          </a:p>
          <a:p>
            <a:pPr>
              <a:spcBef>
                <a:spcPts val="0"/>
              </a:spcBef>
            </a:pPr>
            <a:endParaRPr lang="en-US" sz="1800" b="1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043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EA73F-BFDB-45EE-8000-058CC85E7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latin typeface="+mn-lt"/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999A3-38BD-41E4-8752-0F9CD3962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each stock, I set the timestamp as the index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then added some new features to the 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shifted the data so that I could get the previous close price as well as the next day’s closing price (target variable). </a:t>
            </a:r>
            <a:endParaRPr lang="en-US" sz="1800" dirty="0"/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added a column for the difference in price for each day and the % change for each day. 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added 5 day and 10 day rolling averages.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decomposed the date time index and added month, day, year, and quarter columns.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Finally, I drop the “Adjusted Close” column.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67937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3DD66-D1E8-4E7E-8330-E936F06FC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latin typeface="+mn-lt"/>
              </a:rPr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717DB-56AF-49FB-A2E3-0C3F5F5F7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Because there are some stocks that are older than others, when I merge them together, I am often left with many rows of N/A values.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these cases, I create an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isna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Unfortunately, this also duplicates all the column names, so I add a suffix to the duplicates.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fill the N/As from the original </a:t>
            </a: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dataframe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with zeroes and concatenate them both.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52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5E43B7-AAA4-45A9-B854-11D1DC39D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latin typeface="+mn-lt"/>
              </a:rPr>
              <a:t>EDA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29616F-AEC8-4247-A9CD-9065EA986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76AD88-E57F-4F6D-9A23-6B42A8AA0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anchor="ctr"/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plotted the close of each of the 10 stocks to visualize the data.</a:t>
            </a:r>
          </a:p>
          <a:p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D60EC0-7997-4AE2-8C98-63C868B72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025" y="1019175"/>
            <a:ext cx="71342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270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0C67-2E5A-481E-BF5C-140D5ECF8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latin typeface="+mn-lt"/>
              </a:rPr>
              <a:t>EDA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07B318-F670-4319-B24F-9109137FC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7124700" cy="25431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FC8616-1600-4F94-A850-44C0078D8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25" y="1690688"/>
            <a:ext cx="3524250" cy="2543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15851-4FA6-4782-A1AC-EE9411DC92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1" y="4153044"/>
            <a:ext cx="3524250" cy="2505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920338-81F3-4FFD-914F-429ECD88B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300" y="4153044"/>
            <a:ext cx="7115175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C62AE-0F86-4FFE-9291-FA43D185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>
                <a:latin typeface="+mn-lt"/>
              </a:rPr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4C72F-3E13-429E-AAFA-AF0826BDF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am using a linear regression model exclusively.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 focus rather, is the feature combinations which will give me the best result. 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have outlined 7 different linear regression models: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stock + Dow Jones Industrial Average (Dow)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stock + all 5 ETFs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stock + ETFs + Dow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stock + remaining 9 stocks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stock + remaining 9 stocks + Dow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stock + remaining 9 stocks + ETFs</a:t>
            </a:r>
          </a:p>
          <a:p>
            <a:pPr marL="800100" lvl="1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stock + remaining 9 stocks + ETFs + Dow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10 cannabis stocks, I ran these models 10 times in the above combinations.</a:t>
            </a:r>
          </a:p>
        </p:txBody>
      </p:sp>
    </p:spTree>
    <p:extLst>
      <p:ext uri="{BB962C8B-B14F-4D97-AF65-F5344CB8AC3E}">
        <p14:creationId xmlns:p14="http://schemas.microsoft.com/office/powerpoint/2010/main" val="648186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898</Words>
  <Application>Microsoft Office PowerPoint</Application>
  <PresentationFormat>Widescreen</PresentationFormat>
  <Paragraphs>129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Cannabis Stock Price Prediction</vt:lpstr>
      <vt:lpstr>The question</vt:lpstr>
      <vt:lpstr>The Reason</vt:lpstr>
      <vt:lpstr>Data</vt:lpstr>
      <vt:lpstr>Features</vt:lpstr>
      <vt:lpstr>Features</vt:lpstr>
      <vt:lpstr>EDA</vt:lpstr>
      <vt:lpstr>EDA</vt:lpstr>
      <vt:lpstr>Model Selection</vt:lpstr>
      <vt:lpstr>Model Selection</vt:lpstr>
      <vt:lpstr>Results</vt:lpstr>
      <vt:lpstr>Results</vt:lpstr>
      <vt:lpstr>Results</vt:lpstr>
      <vt:lpstr>Results</vt:lpstr>
      <vt:lpstr>Results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Cannabis Stock Price Prediction</dc:title>
  <dc:creator>Mark Kipper</dc:creator>
  <cp:lastModifiedBy>Mark Kipper</cp:lastModifiedBy>
  <cp:revision>1</cp:revision>
  <dcterms:created xsi:type="dcterms:W3CDTF">2022-05-28T02:55:38Z</dcterms:created>
  <dcterms:modified xsi:type="dcterms:W3CDTF">2022-05-29T05:07:09Z</dcterms:modified>
</cp:coreProperties>
</file>